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51450"/>
            <a:ext cx="9144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250129"/>
            <a:ext cx="9144000" cy="6090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0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2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3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86091"/>
            <a:ext cx="9144000" cy="93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4751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896A8-9468-F84E-9138-F18A5D20EB88}" type="datetimeFigureOut">
              <a:rPr lang="en-US" smtClean="0"/>
              <a:t>8/2/13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33173"/>
            <a:ext cx="9144000" cy="824827"/>
          </a:xfrm>
        </p:spPr>
        <p:txBody>
          <a:bodyPr/>
          <a:lstStyle/>
          <a:p>
            <a:r>
              <a:rPr lang="en-US" dirty="0" smtClean="0"/>
              <a:t>Colony to </a:t>
            </a:r>
            <a:r>
              <a:rPr lang="en-US" dirty="0" smtClean="0"/>
              <a:t>Confederacy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23" y="0"/>
            <a:ext cx="7367830" cy="61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 &amp; US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 smtClean="0"/>
              <a:t>Maritimes</a:t>
            </a:r>
            <a:r>
              <a:rPr lang="en-US" dirty="0" smtClean="0"/>
              <a:t> – Don’t want to join union because of rep. issue &amp; want to trade w/ </a:t>
            </a:r>
            <a:r>
              <a:rPr lang="en-US" dirty="0" err="1" smtClean="0"/>
              <a:t>NEng</a:t>
            </a:r>
            <a:endParaRPr lang="en-US" dirty="0"/>
          </a:p>
          <a:p>
            <a:r>
              <a:rPr lang="en-US" b="1" u="sng" dirty="0"/>
              <a:t>Trent Affair </a:t>
            </a:r>
            <a:r>
              <a:rPr lang="en-US" dirty="0"/>
              <a:t>(1861) </a:t>
            </a:r>
            <a:r>
              <a:rPr lang="en-US" dirty="0" smtClean="0"/>
              <a:t>– US Confederates hijacked by Union en route to UK to gain recognition</a:t>
            </a:r>
            <a:r>
              <a:rPr lang="en-US" dirty="0" smtClean="0">
                <a:sym typeface="Wingdings"/>
              </a:rPr>
              <a:t>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– 14k British troops occupy BNA</a:t>
            </a:r>
            <a:r>
              <a:rPr lang="en-US" dirty="0" smtClean="0">
                <a:sym typeface="Wingdings"/>
              </a:rPr>
              <a:t> who pays for 	BNA defense? </a:t>
            </a:r>
          </a:p>
          <a:p>
            <a:pPr lvl="1"/>
            <a:r>
              <a:rPr lang="en-US" b="1" dirty="0" smtClean="0">
                <a:sym typeface="Wingdings"/>
              </a:rPr>
              <a:t>Militia Bill </a:t>
            </a:r>
            <a:r>
              <a:rPr lang="en-US" dirty="0" smtClean="0">
                <a:sym typeface="Wingdings"/>
              </a:rPr>
              <a:t>(1862) – CAN raises militia voted down by Fr. CAN UK want CAN to pay for their own defense; CAN 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1044"/>
            <a:ext cx="2758392" cy="2066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271" y="4434604"/>
            <a:ext cx="3408730" cy="24233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9093" y="4421712"/>
            <a:ext cx="195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Slidell and Mason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256" y="4791096"/>
            <a:ext cx="2717425" cy="20669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1305" y="5973538"/>
            <a:ext cx="171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Maritime Town</a:t>
            </a: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79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055"/>
            <a:ext cx="9144000" cy="4525963"/>
          </a:xfrm>
        </p:spPr>
        <p:txBody>
          <a:bodyPr>
            <a:normAutofit fontScale="92500"/>
          </a:bodyPr>
          <a:lstStyle/>
          <a:p>
            <a:r>
              <a:rPr lang="en-US" b="1" u="sng" dirty="0" smtClean="0"/>
              <a:t>St. Alban’s Raid </a:t>
            </a:r>
            <a:r>
              <a:rPr lang="en-US" dirty="0" smtClean="0"/>
              <a:t>(1864) – CSA raiders rob VT banks</a:t>
            </a:r>
            <a:r>
              <a:rPr lang="en-US" dirty="0" smtClean="0">
                <a:sym typeface="Wingdings"/>
              </a:rPr>
              <a:t> return to CAN &amp; not punished </a:t>
            </a:r>
          </a:p>
          <a:p>
            <a:pPr lvl="1"/>
            <a:r>
              <a:rPr lang="en-US" dirty="0" smtClean="0">
                <a:sym typeface="Wingdings"/>
              </a:rPr>
              <a:t>US ends </a:t>
            </a:r>
            <a:r>
              <a:rPr lang="en-US" b="1" dirty="0" smtClean="0">
                <a:sym typeface="Wingdings"/>
              </a:rPr>
              <a:t>Reciprocity</a:t>
            </a:r>
            <a:r>
              <a:rPr lang="en-US" dirty="0" smtClean="0">
                <a:sym typeface="Wingdings"/>
              </a:rPr>
              <a:t> &amp; </a:t>
            </a:r>
            <a:r>
              <a:rPr lang="en-US" b="1" dirty="0" smtClean="0">
                <a:sym typeface="Wingdings"/>
              </a:rPr>
              <a:t>Rush-</a:t>
            </a:r>
            <a:r>
              <a:rPr lang="en-US" b="1" dirty="0" err="1" smtClean="0">
                <a:sym typeface="Wingdings"/>
              </a:rPr>
              <a:t>Bagot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(1817) </a:t>
            </a:r>
          </a:p>
          <a:p>
            <a:pPr lvl="1"/>
            <a:r>
              <a:rPr lang="en-US" dirty="0" smtClean="0"/>
              <a:t>Armed ships to Great Lakes; generals given order to pursue raiders into CAN</a:t>
            </a:r>
            <a:r>
              <a:rPr lang="en-US" dirty="0" smtClean="0">
                <a:sym typeface="Wingdings"/>
              </a:rPr>
              <a:t></a:t>
            </a:r>
          </a:p>
          <a:p>
            <a:pPr lvl="1"/>
            <a:r>
              <a:rPr lang="en-US" dirty="0" smtClean="0">
                <a:sym typeface="Wingdings"/>
              </a:rPr>
              <a:t>Further question of who defends CAN vs. US?</a:t>
            </a:r>
          </a:p>
          <a:p>
            <a:r>
              <a:rPr lang="en-US" b="1" u="sng" dirty="0" err="1" smtClean="0">
                <a:sym typeface="Wingdings"/>
              </a:rPr>
              <a:t>Fenian</a:t>
            </a:r>
            <a:r>
              <a:rPr lang="en-US" b="1" u="sng" dirty="0" smtClean="0">
                <a:sym typeface="Wingdings"/>
              </a:rPr>
              <a:t> Scare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(1866) – Disorganized Irish-Americans attack New Brunswick CANs assumed ties to Irish </a:t>
            </a:r>
            <a:r>
              <a:rPr lang="en-US" dirty="0" err="1" smtClean="0">
                <a:sym typeface="Wingdings"/>
              </a:rPr>
              <a:t>ind.</a:t>
            </a:r>
            <a:r>
              <a:rPr lang="en-US" dirty="0" smtClean="0">
                <a:sym typeface="Wingdings"/>
              </a:rPr>
              <a:t> Movements from UK Unity would aid defense 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30" y="4244348"/>
            <a:ext cx="2621769" cy="2613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499" y="4303332"/>
            <a:ext cx="2048379" cy="25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6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 to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u="sng" dirty="0" smtClean="0"/>
              <a:t>Charlottetown Conference </a:t>
            </a:r>
            <a:r>
              <a:rPr lang="en-US" dirty="0" smtClean="0"/>
              <a:t>(1864) – General consensus on federal union</a:t>
            </a:r>
          </a:p>
          <a:p>
            <a:r>
              <a:rPr lang="en-US" b="1" u="sng" dirty="0" smtClean="0"/>
              <a:t>Quebec Conference </a:t>
            </a:r>
            <a:r>
              <a:rPr lang="en-US" dirty="0" smtClean="0"/>
              <a:t>(1864) – Wrote Constitution</a:t>
            </a:r>
            <a:r>
              <a:rPr lang="en-US" dirty="0" smtClean="0">
                <a:sym typeface="Wingdings"/>
              </a:rPr>
              <a:t></a:t>
            </a:r>
          </a:p>
          <a:p>
            <a:pPr lvl="1"/>
            <a:r>
              <a:rPr lang="en-US" dirty="0" smtClean="0">
                <a:sym typeface="Wingdings"/>
              </a:rPr>
              <a:t> Retain ties w/UK + federal gov &amp; bicameral leg.</a:t>
            </a:r>
          </a:p>
          <a:p>
            <a:pPr lvl="1"/>
            <a:r>
              <a:rPr lang="en-US" dirty="0" smtClean="0">
                <a:sym typeface="Wingdings"/>
              </a:rPr>
              <a:t>Conservatism dominant – industrialization &amp; expansion, NOT Enlightenment</a:t>
            </a:r>
          </a:p>
          <a:p>
            <a:pPr lvl="1"/>
            <a:r>
              <a:rPr lang="en-US" b="1" dirty="0" smtClean="0">
                <a:sym typeface="Wingdings"/>
              </a:rPr>
              <a:t>Macdonald</a:t>
            </a:r>
            <a:r>
              <a:rPr lang="en-US" dirty="0" smtClean="0">
                <a:sym typeface="Wingdings"/>
              </a:rPr>
              <a:t> gets his strong Parliament/central gov</a:t>
            </a:r>
          </a:p>
          <a:p>
            <a:pPr lvl="1"/>
            <a:r>
              <a:rPr lang="en-US" b="1" dirty="0" smtClean="0">
                <a:sym typeface="Wingdings"/>
              </a:rPr>
              <a:t>Cartier</a:t>
            </a:r>
            <a:r>
              <a:rPr lang="en-US" dirty="0" smtClean="0">
                <a:sym typeface="Wingdings"/>
              </a:rPr>
              <a:t> gets his provincial gov w/property, religion, education control</a:t>
            </a:r>
          </a:p>
          <a:p>
            <a:pPr lvl="1"/>
            <a:r>
              <a:rPr lang="en-US" b="1" dirty="0" smtClean="0">
                <a:sym typeface="Wingdings"/>
              </a:rPr>
              <a:t>Brown</a:t>
            </a:r>
            <a:r>
              <a:rPr lang="en-US" dirty="0" smtClean="0">
                <a:sym typeface="Wingdings"/>
              </a:rPr>
              <a:t> gets his “rep by pop” in Commons</a:t>
            </a:r>
          </a:p>
          <a:p>
            <a:pPr lvl="1"/>
            <a:r>
              <a:rPr lang="en-US" dirty="0" smtClean="0">
                <a:sym typeface="Wingdings"/>
              </a:rPr>
              <a:t>Intercontinental RR – Needed to satisfy </a:t>
            </a:r>
            <a:r>
              <a:rPr lang="en-US" b="1" dirty="0" smtClean="0">
                <a:sym typeface="Wingdings"/>
              </a:rPr>
              <a:t>Maritimes</a:t>
            </a:r>
            <a:r>
              <a:rPr lang="en-US" dirty="0" smtClean="0">
                <a:sym typeface="Wingdings"/>
              </a:rPr>
              <a:t> and balance power w/ CAN West (US cancellation of Reciprocity helps)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790" y="4901450"/>
            <a:ext cx="3777426" cy="195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604" y="4901450"/>
            <a:ext cx="2494186" cy="1956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4074" y="5830495"/>
            <a:ext cx="9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C-Town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83580" y="583049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Quebec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1850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Conference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Goal</a:t>
            </a:r>
            <a:r>
              <a:rPr lang="en-US" dirty="0" smtClean="0"/>
              <a:t>: Draw up leg. for CAN Confederation</a:t>
            </a:r>
            <a:r>
              <a:rPr lang="en-US" dirty="0" smtClean="0">
                <a:sym typeface="Wingdings"/>
              </a:rPr>
              <a:t> </a:t>
            </a:r>
            <a:r>
              <a:rPr lang="en-US" b="1" dirty="0" smtClean="0">
                <a:sym typeface="Wingdings"/>
              </a:rPr>
              <a:t>British North America Act </a:t>
            </a:r>
            <a:r>
              <a:rPr lang="en-US" dirty="0" smtClean="0">
                <a:sym typeface="Wingdings"/>
              </a:rPr>
              <a:t>signed 3/29/1867</a:t>
            </a:r>
          </a:p>
          <a:p>
            <a:r>
              <a:rPr lang="en-US" b="1" dirty="0" smtClean="0"/>
              <a:t>Dominion of Canada </a:t>
            </a:r>
            <a:r>
              <a:rPr lang="en-US" dirty="0" smtClean="0"/>
              <a:t>born 7/1/1867</a:t>
            </a:r>
          </a:p>
          <a:p>
            <a:pPr lvl="1"/>
            <a:r>
              <a:rPr lang="en-US" dirty="0" smtClean="0"/>
              <a:t>Four Provinces – Ontario, Quebec, New Brunswick, Nova Scotia</a:t>
            </a:r>
            <a:r>
              <a:rPr lang="en-US" dirty="0" smtClean="0">
                <a:sym typeface="Wingdings"/>
              </a:rPr>
              <a:t> Manitoba (</a:t>
            </a:r>
            <a:r>
              <a:rPr lang="fr-FR" dirty="0" smtClean="0">
                <a:sym typeface="Wingdings"/>
              </a:rPr>
              <a:t>’</a:t>
            </a:r>
            <a:r>
              <a:rPr lang="en-US" dirty="0" smtClean="0">
                <a:sym typeface="Wingdings"/>
              </a:rPr>
              <a:t>70), BC (</a:t>
            </a:r>
            <a:r>
              <a:rPr lang="fr-FR" dirty="0" smtClean="0">
                <a:sym typeface="Wingdings"/>
              </a:rPr>
              <a:t>’</a:t>
            </a:r>
            <a:r>
              <a:rPr lang="en-US" dirty="0" smtClean="0">
                <a:sym typeface="Wingdings"/>
              </a:rPr>
              <a:t>71), PEI (</a:t>
            </a:r>
            <a:r>
              <a:rPr lang="fr-FR" dirty="0" smtClean="0">
                <a:sym typeface="Wingdings"/>
              </a:rPr>
              <a:t>’</a:t>
            </a:r>
            <a:r>
              <a:rPr lang="en-US" dirty="0" smtClean="0">
                <a:sym typeface="Wingdings"/>
              </a:rPr>
              <a:t>73) </a:t>
            </a:r>
          </a:p>
          <a:p>
            <a:pPr lvl="1"/>
            <a:r>
              <a:rPr lang="en-US" b="1" dirty="0" smtClean="0">
                <a:sym typeface="Wingdings"/>
              </a:rPr>
              <a:t>Macdonald</a:t>
            </a:r>
            <a:r>
              <a:rPr lang="en-US" dirty="0" smtClean="0">
                <a:sym typeface="Wingdings"/>
              </a:rPr>
              <a:t> is first PM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2312"/>
            <a:ext cx="3088039" cy="3075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39" y="3786237"/>
            <a:ext cx="3780629" cy="3071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350" y="5508675"/>
            <a:ext cx="2698649" cy="1349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668" y="3347109"/>
            <a:ext cx="2275332" cy="21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60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Growing Pains (1869)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buys NWT from Hudson Bay Co. &amp; grows 6x</a:t>
            </a:r>
          </a:p>
          <a:p>
            <a:pPr lvl="1"/>
            <a:r>
              <a:rPr lang="en-US" b="1" dirty="0" smtClean="0"/>
              <a:t>Louis Riel </a:t>
            </a:r>
            <a:r>
              <a:rPr lang="en-US" dirty="0" smtClean="0"/>
              <a:t>– Bloodless coup of </a:t>
            </a:r>
            <a:r>
              <a:rPr lang="en-US" b="1" dirty="0" smtClean="0"/>
              <a:t>Metis</a:t>
            </a:r>
            <a:r>
              <a:rPr lang="en-US" dirty="0" smtClean="0"/>
              <a:t> (half FRA/NAm) during power transition to stop land surveying by CAN</a:t>
            </a:r>
            <a:r>
              <a:rPr lang="en-US" dirty="0" smtClean="0">
                <a:sym typeface="Wingdings"/>
              </a:rPr>
              <a:t></a:t>
            </a:r>
          </a:p>
          <a:p>
            <a:pPr lvl="1"/>
            <a:r>
              <a:rPr lang="en-US" dirty="0" smtClean="0">
                <a:sym typeface="Wingdings"/>
              </a:rPr>
              <a:t>Created </a:t>
            </a:r>
            <a:r>
              <a:rPr lang="en-US" dirty="0" err="1" smtClean="0">
                <a:sym typeface="Wingdings"/>
              </a:rPr>
              <a:t>BoR</a:t>
            </a:r>
            <a:r>
              <a:rPr lang="en-US" dirty="0" smtClean="0">
                <a:sym typeface="Wingdings"/>
              </a:rPr>
              <a:t> &amp; tried to unite colony</a:t>
            </a:r>
          </a:p>
          <a:p>
            <a:pPr lvl="1"/>
            <a:r>
              <a:rPr lang="en-US" dirty="0" smtClean="0"/>
              <a:t>Compromise pending when Riel executes Thos. Scott</a:t>
            </a:r>
            <a:r>
              <a:rPr lang="en-US" dirty="0" smtClean="0">
                <a:sym typeface="Wingdings"/>
              </a:rPr>
              <a:t></a:t>
            </a:r>
          </a:p>
          <a:p>
            <a:pPr lvl="1"/>
            <a:r>
              <a:rPr lang="en-US" dirty="0" smtClean="0">
                <a:sym typeface="Wingdings"/>
              </a:rPr>
              <a:t>Riel faced CAN troops and was executed</a:t>
            </a:r>
          </a:p>
          <a:p>
            <a:pPr lvl="1"/>
            <a:r>
              <a:rPr lang="en-US" dirty="0" smtClean="0">
                <a:sym typeface="Wingdings"/>
              </a:rPr>
              <a:t>Impact: CAN gov leads Western development, NOT private interests like US.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228" y="4146270"/>
            <a:ext cx="3763771" cy="2711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4857"/>
            <a:ext cx="2253142" cy="2253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228" y="4604857"/>
            <a:ext cx="3584663" cy="1993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49201" y="6505102"/>
            <a:ext cx="148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Metis Family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7513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Federal Government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7510"/>
            <a:ext cx="9144000" cy="621049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To Central Gov</a:t>
            </a:r>
            <a:r>
              <a:rPr lang="en-US" dirty="0" smtClean="0"/>
              <a:t>– trade, commerce, defense, levy tax, appoint provincial lieutenant-governors; declare provincial laws unconstitutional</a:t>
            </a:r>
          </a:p>
          <a:p>
            <a:r>
              <a:rPr lang="en-US" b="1" dirty="0" smtClean="0"/>
              <a:t>To Provinces</a:t>
            </a:r>
            <a:r>
              <a:rPr lang="en-US" dirty="0" smtClean="0"/>
              <a:t> – Property and civil rights, language, religion, natural resources</a:t>
            </a:r>
          </a:p>
          <a:p>
            <a:r>
              <a:rPr lang="en-US" b="1" dirty="0" smtClean="0"/>
              <a:t>Bicameral Leg. </a:t>
            </a:r>
            <a:r>
              <a:rPr lang="en-US" dirty="0" smtClean="0"/>
              <a:t>– </a:t>
            </a:r>
            <a:r>
              <a:rPr lang="en-US" b="1" dirty="0" smtClean="0"/>
              <a:t>Commons</a:t>
            </a:r>
            <a:r>
              <a:rPr lang="en-US" dirty="0" smtClean="0"/>
              <a:t> – rep by pop; </a:t>
            </a:r>
            <a:r>
              <a:rPr lang="en-US" b="1" dirty="0" smtClean="0"/>
              <a:t>Senate</a:t>
            </a:r>
            <a:r>
              <a:rPr lang="en-US" dirty="0" smtClean="0"/>
              <a:t> – appointed by federal gov for life (conservative check on Commons)</a:t>
            </a:r>
          </a:p>
          <a:p>
            <a:r>
              <a:rPr lang="en-US" b="1" dirty="0" smtClean="0"/>
              <a:t>Executive</a:t>
            </a:r>
            <a:r>
              <a:rPr lang="en-US" dirty="0" smtClean="0"/>
              <a:t> – Modeled on UK Cabinet &amp; appointed by Maj. Party Leader</a:t>
            </a:r>
          </a:p>
          <a:p>
            <a:r>
              <a:rPr lang="en-US" b="1" dirty="0" smtClean="0"/>
              <a:t>Judicial</a:t>
            </a:r>
            <a:r>
              <a:rPr lang="en-US" dirty="0" smtClean="0"/>
              <a:t> – All judges above County appointed by Central Gov</a:t>
            </a:r>
          </a:p>
          <a:p>
            <a:pPr lvl="1"/>
            <a:r>
              <a:rPr lang="en-US" dirty="0" smtClean="0"/>
              <a:t>Criminal law in fed courts; Civil law determined by Central Gov</a:t>
            </a:r>
          </a:p>
          <a:p>
            <a:r>
              <a:rPr lang="en-US" b="1" dirty="0" smtClean="0"/>
              <a:t>Revenue</a:t>
            </a:r>
            <a:r>
              <a:rPr lang="en-US" dirty="0" smtClean="0"/>
              <a:t> – Customs/Taxes </a:t>
            </a:r>
            <a:r>
              <a:rPr lang="en-US" dirty="0"/>
              <a:t>f</a:t>
            </a:r>
            <a:r>
              <a:rPr lang="en-US" dirty="0" smtClean="0"/>
              <a:t>iltered through Central Gov</a:t>
            </a:r>
            <a:r>
              <a:rPr lang="en-US" dirty="0" smtClean="0">
                <a:sym typeface="Wingdings"/>
              </a:rPr>
              <a:t> 80c per capita to each province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3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Constitutional Monarchy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limited by Constitution</a:t>
            </a:r>
          </a:p>
          <a:p>
            <a:r>
              <a:rPr lang="en-US" dirty="0" smtClean="0"/>
              <a:t>In the event CAN could not resolve a dispute on its own, </a:t>
            </a:r>
            <a:r>
              <a:rPr lang="en-US" b="1" dirty="0" smtClean="0"/>
              <a:t>Judicial Committee of the Privy Council </a:t>
            </a:r>
            <a:r>
              <a:rPr lang="en-US" dirty="0" smtClean="0"/>
              <a:t>(JCPC) in UK did and commonly championed provincial rights.</a:t>
            </a:r>
          </a:p>
          <a:p>
            <a:r>
              <a:rPr lang="en-US" b="1" dirty="0" smtClean="0"/>
              <a:t>Prorogue Power </a:t>
            </a:r>
            <a:r>
              <a:rPr lang="en-US" dirty="0" smtClean="0"/>
              <a:t>– Only monarch can completely disband Par and call for new elections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05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Britain vs. US 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</a:t>
            </a:r>
            <a:r>
              <a:rPr lang="en-US" dirty="0" smtClean="0"/>
              <a:t> – Federalism, Senate, rep by pop</a:t>
            </a:r>
          </a:p>
          <a:p>
            <a:r>
              <a:rPr lang="en-US" b="1" dirty="0" smtClean="0"/>
              <a:t>UK</a:t>
            </a:r>
            <a:r>
              <a:rPr lang="en-US" dirty="0" smtClean="0"/>
              <a:t> – Not republican, no separation of powers (cabinet comes from leg. </a:t>
            </a:r>
            <a:r>
              <a:rPr lang="en-US" dirty="0"/>
              <a:t>b</a:t>
            </a:r>
            <a:r>
              <a:rPr lang="en-US" dirty="0" smtClean="0"/>
              <a:t>ranch), weaker Senate like Lords, crown heads gov, responsible par system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75" y="2867456"/>
            <a:ext cx="3923288" cy="39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15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0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Ponder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Compare and contrast the impact of </a:t>
            </a:r>
            <a:r>
              <a:rPr lang="en-US" dirty="0" err="1" smtClean="0"/>
              <a:t>Jacksonian</a:t>
            </a:r>
            <a:r>
              <a:rPr lang="en-US" dirty="0" smtClean="0"/>
              <a:t> Democracy on US and CAN.</a:t>
            </a:r>
          </a:p>
          <a:p>
            <a:r>
              <a:rPr lang="en-US" dirty="0" smtClean="0"/>
              <a:t>Compare and contrast Republicanism and Responsible Government</a:t>
            </a:r>
          </a:p>
          <a:p>
            <a:r>
              <a:rPr lang="en-US" dirty="0" smtClean="0"/>
              <a:t>Compare and contrast US and CAN independence movements from Britain.</a:t>
            </a:r>
          </a:p>
          <a:p>
            <a:r>
              <a:rPr lang="en-US" dirty="0" smtClean="0"/>
              <a:t>Compare and contrast US federalism and CAN confederation. </a:t>
            </a:r>
          </a:p>
          <a:p>
            <a:r>
              <a:rPr lang="en-US" dirty="0" smtClean="0"/>
              <a:t>Who had the greater impact on formation of CAN government, UK or 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9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Quebec Act (1774)</a:t>
            </a:r>
          </a:p>
          <a:p>
            <a:r>
              <a:rPr lang="en-US" b="1" dirty="0" smtClean="0"/>
              <a:t>Upper</a:t>
            </a:r>
            <a:r>
              <a:rPr lang="en-US" dirty="0" smtClean="0"/>
              <a:t> (British) and </a:t>
            </a:r>
            <a:r>
              <a:rPr lang="en-US" b="1" dirty="0" smtClean="0"/>
              <a:t>Lower</a:t>
            </a:r>
            <a:r>
              <a:rPr lang="en-US" dirty="0" smtClean="0"/>
              <a:t> (French) Canada (1791) divided at Ottawa River w/separate government</a:t>
            </a:r>
          </a:p>
          <a:p>
            <a:pPr lvl="1"/>
            <a:r>
              <a:rPr lang="en-US" dirty="0" smtClean="0"/>
              <a:t>Aristocratic </a:t>
            </a:r>
            <a:r>
              <a:rPr lang="en-US" dirty="0"/>
              <a:t>c</a:t>
            </a:r>
            <a:r>
              <a:rPr lang="en-US" dirty="0" smtClean="0"/>
              <a:t>liques rule through legislative assembly</a:t>
            </a:r>
          </a:p>
          <a:p>
            <a:pPr lvl="1"/>
            <a:r>
              <a:rPr lang="en-US" dirty="0" smtClean="0"/>
              <a:t>Preservation of Anglican Church; Self-sufficient econ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5560"/>
            <a:ext cx="4451662" cy="3532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080" y="3325560"/>
            <a:ext cx="4709920" cy="3532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47250" y="3426634"/>
            <a:ext cx="218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Constitution of 1791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06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Coincide with </a:t>
            </a:r>
            <a:r>
              <a:rPr lang="en-US" dirty="0" err="1" smtClean="0"/>
              <a:t>Jacksonian</a:t>
            </a:r>
            <a:r>
              <a:rPr lang="en-US" dirty="0" smtClean="0"/>
              <a:t> Democracy (1820s-1830s)</a:t>
            </a:r>
          </a:p>
          <a:p>
            <a:pPr lvl="1"/>
            <a:r>
              <a:rPr lang="en-US" dirty="0" smtClean="0"/>
              <a:t>(Upper) Land redistribution &amp; secularization of church</a:t>
            </a:r>
          </a:p>
          <a:p>
            <a:pPr lvl="1"/>
            <a:r>
              <a:rPr lang="en-US" dirty="0" smtClean="0"/>
              <a:t>(Lower) Fought for right to preserve French culture; 2x population ruled by UK minority</a:t>
            </a:r>
            <a:r>
              <a:rPr lang="en-US" dirty="0" smtClean="0">
                <a:sym typeface="Wingdings"/>
              </a:rPr>
              <a:t> more </a:t>
            </a:r>
            <a:r>
              <a:rPr lang="en-US" dirty="0" smtClean="0">
                <a:sym typeface="Wingdings"/>
              </a:rPr>
              <a:t>representation</a:t>
            </a:r>
          </a:p>
          <a:p>
            <a:pPr lvl="1"/>
            <a:r>
              <a:rPr lang="en-US" dirty="0" smtClean="0">
                <a:sym typeface="Wingdings"/>
              </a:rPr>
              <a:t>Conservative revolutionary reforms; agrarian reforms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20" y="3208820"/>
            <a:ext cx="3079477" cy="36491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31" y="494294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Like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39483" y="494294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in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61" y="3686730"/>
            <a:ext cx="3764839" cy="251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to Republican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Upper</a:t>
            </a:r>
            <a:r>
              <a:rPr lang="en-US" dirty="0" smtClean="0"/>
              <a:t> – </a:t>
            </a:r>
            <a:r>
              <a:rPr lang="en-US" b="1" dirty="0" smtClean="0"/>
              <a:t>Mackenzie</a:t>
            </a:r>
            <a:r>
              <a:rPr lang="en-US" dirty="0" smtClean="0"/>
              <a:t> – wants elected legislature &amp; executive council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Yonge</a:t>
            </a:r>
            <a:r>
              <a:rPr lang="en-US" dirty="0" smtClean="0">
                <a:sym typeface="Wingdings"/>
              </a:rPr>
              <a:t> Street Rebellion failed</a:t>
            </a:r>
            <a:endParaRPr lang="en-US" dirty="0" smtClean="0"/>
          </a:p>
          <a:p>
            <a:r>
              <a:rPr lang="en-US" b="1" u="sng" dirty="0" smtClean="0"/>
              <a:t>Lower</a:t>
            </a:r>
            <a:r>
              <a:rPr lang="en-US" dirty="0" smtClean="0"/>
              <a:t> – </a:t>
            </a:r>
            <a:r>
              <a:rPr lang="en-US" b="1" dirty="0" err="1" smtClean="0"/>
              <a:t>Papineau</a:t>
            </a:r>
            <a:r>
              <a:rPr lang="en-US" dirty="0" smtClean="0"/>
              <a:t> – calls for revenue bills to originate in representative assemblies</a:t>
            </a:r>
            <a:r>
              <a:rPr lang="en-US" dirty="0" smtClean="0">
                <a:sym typeface="Wingdings"/>
              </a:rPr>
              <a:t> troops put down rebellion with no reform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270" y="3241755"/>
            <a:ext cx="3009355" cy="3625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926" y="2771462"/>
            <a:ext cx="2764920" cy="40961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662" y="4642549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Mackenzie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02625" y="4670518"/>
            <a:ext cx="110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Papineau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3631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Lord Durham’s Report (1839)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Friction between Legislative Assembly and appointed Leg. Councils</a:t>
            </a:r>
          </a:p>
          <a:p>
            <a:r>
              <a:rPr lang="en-US" dirty="0" smtClean="0"/>
              <a:t>Lower Canada – Backwards people</a:t>
            </a:r>
          </a:p>
          <a:p>
            <a:r>
              <a:rPr lang="en-US" dirty="0" smtClean="0"/>
              <a:t>Solutions:</a:t>
            </a:r>
          </a:p>
          <a:p>
            <a:pPr lvl="1"/>
            <a:r>
              <a:rPr lang="en-US" dirty="0" smtClean="0"/>
              <a:t>Reunite CAN w/common assembly and rep by pop.</a:t>
            </a:r>
          </a:p>
          <a:p>
            <a:pPr lvl="1"/>
            <a:r>
              <a:rPr lang="en-US" dirty="0" smtClean="0"/>
              <a:t>Responsible </a:t>
            </a:r>
            <a:r>
              <a:rPr lang="en-US" dirty="0" err="1" smtClean="0"/>
              <a:t>gov.</a:t>
            </a:r>
            <a:r>
              <a:rPr lang="en-US" dirty="0" smtClean="0"/>
              <a:t> based on UK Cabinet system</a:t>
            </a:r>
          </a:p>
          <a:p>
            <a:pPr lvl="1"/>
            <a:r>
              <a:rPr lang="en-US" dirty="0" smtClean="0"/>
              <a:t>Separate jurisdiction over imperial and local matters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222" y="4467798"/>
            <a:ext cx="1845068" cy="2390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90" y="4467798"/>
            <a:ext cx="1513647" cy="239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94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Act of </a:t>
            </a:r>
            <a:r>
              <a:rPr lang="en-US" b="1" u="sng" dirty="0" smtClean="0"/>
              <a:t>Union</a:t>
            </a:r>
            <a:r>
              <a:rPr lang="en-US" dirty="0" smtClean="0"/>
              <a:t> </a:t>
            </a:r>
            <a:r>
              <a:rPr lang="en-US" dirty="0" smtClean="0"/>
              <a:t>(1840) – </a:t>
            </a:r>
            <a:r>
              <a:rPr lang="en-US" dirty="0" smtClean="0"/>
              <a:t>United legislative system</a:t>
            </a:r>
          </a:p>
          <a:p>
            <a:pPr lvl="1"/>
            <a:r>
              <a:rPr lang="en-US" dirty="0" smtClean="0"/>
              <a:t>Weak system, but expanded electorate for Leg. Assembly</a:t>
            </a:r>
          </a:p>
          <a:p>
            <a:pPr lvl="1"/>
            <a:r>
              <a:rPr lang="en-US" dirty="0" smtClean="0"/>
              <a:t>Gov. appoints members of Leg. Council</a:t>
            </a:r>
          </a:p>
          <a:p>
            <a:r>
              <a:rPr lang="en-US" b="1" u="sng" dirty="0" smtClean="0"/>
              <a:t>Responsible Gov. </a:t>
            </a:r>
            <a:r>
              <a:rPr lang="en-US" dirty="0" smtClean="0"/>
              <a:t>(</a:t>
            </a:r>
            <a:r>
              <a:rPr lang="en-US" dirty="0" smtClean="0"/>
              <a:t>1848) </a:t>
            </a:r>
            <a:r>
              <a:rPr lang="en-US" dirty="0" smtClean="0"/>
              <a:t>– Parliamentary leg.</a:t>
            </a:r>
          </a:p>
          <a:p>
            <a:pPr lvl="1"/>
            <a:r>
              <a:rPr lang="en-US" dirty="0" smtClean="0"/>
              <a:t>LA appoints LC</a:t>
            </a:r>
            <a:r>
              <a:rPr lang="en-US" dirty="0" smtClean="0">
                <a:sym typeface="Wingdings"/>
              </a:rPr>
              <a:t> Cabinet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2650"/>
            <a:ext cx="45720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702" y="3218281"/>
            <a:ext cx="4337298" cy="363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32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Confederation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7510"/>
            <a:ext cx="9144000" cy="4254475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 smtClean="0"/>
              <a:t>George Brown and the Clear Grits </a:t>
            </a:r>
            <a:r>
              <a:rPr lang="en-US" dirty="0" smtClean="0"/>
              <a:t>– English, Canada West republicanism – universal suffrage, free trade, secret ballot, representation by population</a:t>
            </a:r>
          </a:p>
          <a:p>
            <a:r>
              <a:rPr lang="en-US" dirty="0" smtClean="0"/>
              <a:t> </a:t>
            </a:r>
            <a:r>
              <a:rPr lang="en-US" b="1" u="sng" dirty="0" smtClean="0"/>
              <a:t>John Macdonald </a:t>
            </a:r>
            <a:r>
              <a:rPr lang="en-US" dirty="0" smtClean="0"/>
              <a:t>– </a:t>
            </a:r>
            <a:r>
              <a:rPr lang="en-US" b="1" dirty="0" smtClean="0"/>
              <a:t>Liberal-Conservative </a:t>
            </a:r>
            <a:r>
              <a:rPr lang="en-US" dirty="0" smtClean="0"/>
              <a:t>– united moderate English/Ontarian conservatives</a:t>
            </a:r>
            <a:r>
              <a:rPr lang="en-US" dirty="0" smtClean="0">
                <a:sym typeface="Wingdings"/>
              </a:rPr>
              <a:t> win election of 1857</a:t>
            </a:r>
          </a:p>
          <a:p>
            <a:r>
              <a:rPr lang="en-US" b="1" u="sng" dirty="0" smtClean="0">
                <a:sym typeface="Wingdings"/>
              </a:rPr>
              <a:t>George Cartier </a:t>
            </a:r>
            <a:r>
              <a:rPr lang="en-US" dirty="0" smtClean="0">
                <a:sym typeface="Wingdings"/>
              </a:rPr>
              <a:t>– </a:t>
            </a:r>
            <a:r>
              <a:rPr lang="en-US" b="1" dirty="0" err="1" smtClean="0">
                <a:sym typeface="Wingdings"/>
              </a:rPr>
              <a:t>Parti</a:t>
            </a:r>
            <a:r>
              <a:rPr lang="en-US" b="1" dirty="0" smtClean="0">
                <a:sym typeface="Wingdings"/>
              </a:rPr>
              <a:t> Bleus </a:t>
            </a:r>
            <a:r>
              <a:rPr lang="en-US" dirty="0" smtClean="0">
                <a:sym typeface="Wingdings"/>
              </a:rPr>
              <a:t>– Quebecois, Moderate conservative; provincial power, but willing to have federal system</a:t>
            </a:r>
          </a:p>
          <a:p>
            <a:r>
              <a:rPr lang="en-US" b="1" u="sng" dirty="0" smtClean="0">
                <a:sym typeface="Wingdings"/>
              </a:rPr>
              <a:t>Great Coalition </a:t>
            </a:r>
            <a:r>
              <a:rPr lang="en-US" dirty="0" smtClean="0">
                <a:sym typeface="Wingdings"/>
              </a:rPr>
              <a:t>(1864) – Brown and Mac federation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53" y="4697123"/>
            <a:ext cx="1672519" cy="2160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281" y="4697123"/>
            <a:ext cx="1899068" cy="2200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107" y="4708206"/>
            <a:ext cx="1684061" cy="2189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9953" y="471731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Brown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610281" y="471731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79168" y="4723137"/>
            <a:ext cx="91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Cartier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6995677"/>
      </p:ext>
    </p:extLst>
  </p:cSld>
  <p:clrMapOvr>
    <a:masterClrMapping/>
  </p:clrMapOvr>
</p:sld>
</file>

<file path=ppt/theme/theme1.xml><?xml version="1.0" encoding="utf-8"?>
<a:theme xmlns:a="http://schemas.openxmlformats.org/drawingml/2006/main" name="Edwards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958</Words>
  <Application>Microsoft Macintosh PowerPoint</Application>
  <PresentationFormat>On-screen Show (4:3)</PresentationFormat>
  <Paragraphs>98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EdwardsPPT</vt:lpstr>
      <vt:lpstr>Colony to Confederacy</vt:lpstr>
      <vt:lpstr>Targets</vt:lpstr>
      <vt:lpstr>Questions to Ponder</vt:lpstr>
      <vt:lpstr>Origins</vt:lpstr>
      <vt:lpstr>Reforms</vt:lpstr>
      <vt:lpstr>Transition to Republican Values</vt:lpstr>
      <vt:lpstr>Lord Durham’s Report (1839)</vt:lpstr>
      <vt:lpstr>Results</vt:lpstr>
      <vt:lpstr>Confederation</vt:lpstr>
      <vt:lpstr>Conflict &amp; US Impact</vt:lpstr>
      <vt:lpstr>PowerPoint Presentation</vt:lpstr>
      <vt:lpstr>Road to Independence</vt:lpstr>
      <vt:lpstr>London Conference</vt:lpstr>
      <vt:lpstr>Growing Pains (1869)</vt:lpstr>
      <vt:lpstr>Federal Government</vt:lpstr>
      <vt:lpstr>Constitutional Monarchy</vt:lpstr>
      <vt:lpstr>Britain vs. US Influence</vt:lpstr>
    </vt:vector>
  </TitlesOfParts>
  <Company>Upper St. Clair School District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Technology Department</dc:creator>
  <cp:lastModifiedBy>Technology Department</cp:lastModifiedBy>
  <cp:revision>42</cp:revision>
  <dcterms:created xsi:type="dcterms:W3CDTF">2013-07-02T01:42:20Z</dcterms:created>
  <dcterms:modified xsi:type="dcterms:W3CDTF">2013-08-03T16:38:02Z</dcterms:modified>
</cp:coreProperties>
</file>